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9" r:id="rId2"/>
    <p:sldId id="260" r:id="rId3"/>
    <p:sldId id="261" r:id="rId4"/>
    <p:sldId id="262" r:id="rId5"/>
    <p:sldId id="263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  <a:endParaRPr lang="en" sz="10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268250"/>
            <a:ext cx="8520600" cy="58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4500"/>
              <a:t>New Unit: Thematic connections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19675"/>
            <a:ext cx="8412300" cy="3449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sz="2100">
                <a:solidFill>
                  <a:srgbClr val="FFFFFF"/>
                </a:solidFill>
              </a:rPr>
              <a:t>Themes that are expressed in different ways across various texts.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2100" b="1">
                <a:solidFill>
                  <a:srgbClr val="FFFFFF"/>
                </a:solidFill>
              </a:rPr>
              <a:t>Utopia:</a:t>
            </a:r>
            <a:r>
              <a:rPr lang="en" sz="2100">
                <a:solidFill>
                  <a:srgbClr val="FFFFFF"/>
                </a:solidFill>
              </a:rPr>
              <a:t> What is it? </a:t>
            </a:r>
            <a:br>
              <a:rPr lang="en" sz="2100">
                <a:solidFill>
                  <a:srgbClr val="FFFFFF"/>
                </a:solidFill>
              </a:rPr>
            </a:br>
            <a:r>
              <a:rPr lang="en" sz="2100">
                <a:solidFill>
                  <a:srgbClr val="FFFFFF"/>
                </a:solidFill>
              </a:rPr>
              <a:t>Hint: Think about what the title </a:t>
            </a:r>
            <a:r>
              <a:rPr lang="en" sz="2100" i="1">
                <a:solidFill>
                  <a:srgbClr val="FFFFFF"/>
                </a:solidFill>
              </a:rPr>
              <a:t>Zootopia </a:t>
            </a:r>
            <a:r>
              <a:rPr lang="en" sz="2100">
                <a:solidFill>
                  <a:srgbClr val="FFFFFF"/>
                </a:solidFill>
              </a:rPr>
              <a:t>means to that movie.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2100" b="1">
                <a:solidFill>
                  <a:srgbClr val="FFFFFF"/>
                </a:solidFill>
              </a:rPr>
              <a:t>Utopia </a:t>
            </a:r>
            <a:r>
              <a:rPr lang="en" sz="2100">
                <a:solidFill>
                  <a:srgbClr val="FFFFFF"/>
                </a:solidFill>
              </a:rPr>
              <a:t>is a perfect society.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2100">
                <a:solidFill>
                  <a:srgbClr val="FFFFFF"/>
                </a:solidFill>
              </a:rPr>
              <a:t>What is a </a:t>
            </a:r>
            <a:r>
              <a:rPr lang="en" sz="2100" b="1">
                <a:solidFill>
                  <a:srgbClr val="FFFFFF"/>
                </a:solidFill>
              </a:rPr>
              <a:t>dystopia</a:t>
            </a:r>
            <a:r>
              <a:rPr lang="en" sz="2100">
                <a:solidFill>
                  <a:srgbClr val="FFFFFF"/>
                </a:solidFill>
              </a:rPr>
              <a:t>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2100" b="1">
                <a:solidFill>
                  <a:srgbClr val="FFFFFF"/>
                </a:solidFill>
              </a:rPr>
              <a:t>Dystopia </a:t>
            </a:r>
            <a:r>
              <a:rPr lang="en" sz="2100">
                <a:solidFill>
                  <a:srgbClr val="FFFFFF"/>
                </a:solidFill>
              </a:rPr>
              <a:t>is an imperfect, usually nightmarish society. It usually refers to a society that tries to be perfect but has failed miserably.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1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268250"/>
            <a:ext cx="8520600" cy="58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4500"/>
              <a:t>New Unit: Thematic connections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19675"/>
            <a:ext cx="8412300" cy="3449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sz="2300">
                <a:solidFill>
                  <a:srgbClr val="FFFFFF"/>
                </a:solidFill>
              </a:rPr>
              <a:t>Examples of dystopian literature/movies/TV shows:</a:t>
            </a:r>
          </a:p>
          <a:p>
            <a:pPr marL="457200" lvl="0" indent="-3746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Char char="●"/>
            </a:pPr>
            <a:r>
              <a:rPr lang="en" sz="2300">
                <a:solidFill>
                  <a:srgbClr val="FFFFFF"/>
                </a:solidFill>
              </a:rPr>
              <a:t>The Hunger Games</a:t>
            </a:r>
          </a:p>
          <a:p>
            <a:pPr marL="457200" lvl="0" indent="-3746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Char char="●"/>
            </a:pPr>
            <a:r>
              <a:rPr lang="en" sz="2300">
                <a:solidFill>
                  <a:srgbClr val="FFFFFF"/>
                </a:solidFill>
              </a:rPr>
              <a:t>The Giver</a:t>
            </a:r>
          </a:p>
          <a:p>
            <a:pPr marL="457200" lvl="0" indent="-3746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Char char="●"/>
            </a:pPr>
            <a:r>
              <a:rPr lang="en" sz="2300">
                <a:solidFill>
                  <a:srgbClr val="FFFFFF"/>
                </a:solidFill>
              </a:rPr>
              <a:t>The Walking Dead</a:t>
            </a:r>
          </a:p>
          <a:p>
            <a:pPr marL="457200" lvl="0" indent="-3746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Char char="●"/>
            </a:pPr>
            <a:r>
              <a:rPr lang="en" sz="2300">
                <a:solidFill>
                  <a:srgbClr val="FFFFFF"/>
                </a:solidFill>
              </a:rPr>
              <a:t>The Selection</a:t>
            </a:r>
          </a:p>
          <a:p>
            <a:pPr marL="457200" lvl="0" indent="-3746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Char char="●"/>
            </a:pPr>
            <a:r>
              <a:rPr lang="en" sz="2300">
                <a:solidFill>
                  <a:srgbClr val="FFFFFF"/>
                </a:solidFill>
              </a:rPr>
              <a:t>1984</a:t>
            </a:r>
          </a:p>
          <a:p>
            <a:pPr marL="457200" lvl="0" indent="-3746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Char char="●"/>
            </a:pPr>
            <a:r>
              <a:rPr lang="en" sz="2300">
                <a:solidFill>
                  <a:srgbClr val="FFFFFF"/>
                </a:solidFill>
              </a:rPr>
              <a:t>Divergent</a:t>
            </a:r>
          </a:p>
          <a:p>
            <a:pPr marL="457200" lvl="0" indent="-374650">
              <a:spcBef>
                <a:spcPts val="0"/>
              </a:spcBef>
              <a:buClr>
                <a:srgbClr val="FFFFFF"/>
              </a:buClr>
              <a:buSzPts val="2300"/>
              <a:buChar char="●"/>
            </a:pPr>
            <a:r>
              <a:rPr lang="en" sz="2300">
                <a:solidFill>
                  <a:srgbClr val="FFFFFF"/>
                </a:solidFill>
              </a:rPr>
              <a:t>Fahrenheit 451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2300">
                <a:solidFill>
                  <a:srgbClr val="FFFFFF"/>
                </a:solidFill>
              </a:rPr>
              <a:t>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3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268250"/>
            <a:ext cx="8520600" cy="58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4500"/>
              <a:t>Pre-Reading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94025"/>
            <a:ext cx="8412300" cy="3375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746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AutoNum type="arabicPeriod"/>
            </a:pPr>
            <a:r>
              <a:rPr lang="en" sz="2300">
                <a:solidFill>
                  <a:srgbClr val="FFFFFF"/>
                </a:solidFill>
              </a:rPr>
              <a:t>What are the problems facing society today? List them:</a:t>
            </a:r>
          </a:p>
          <a:p>
            <a:pPr marL="457200" lvl="0" indent="-3746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AutoNum type="arabicPeriod"/>
            </a:pPr>
            <a:r>
              <a:rPr lang="en" sz="2300">
                <a:solidFill>
                  <a:srgbClr val="FFFFFF"/>
                </a:solidFill>
              </a:rPr>
              <a:t> Is it society’s aim to eliminate these evils?  Is it possible to eliminate them?  </a:t>
            </a:r>
          </a:p>
          <a:p>
            <a:pPr marL="457200" lvl="0" indent="-37465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AutoNum type="arabicPeriod"/>
            </a:pPr>
            <a:r>
              <a:rPr lang="en" sz="2300">
                <a:solidFill>
                  <a:srgbClr val="FFFFFF"/>
                </a:solidFill>
              </a:rPr>
              <a:t>Is a utopia ever achievable in reality? Why or why not?</a:t>
            </a:r>
          </a:p>
          <a:p>
            <a:pPr marL="457200" lvl="0" indent="-374650" rtl="0">
              <a:spcBef>
                <a:spcPts val="0"/>
              </a:spcBef>
              <a:buClr>
                <a:srgbClr val="FFFFFF"/>
              </a:buClr>
              <a:buSzPts val="2300"/>
              <a:buAutoNum type="arabicPeriod"/>
            </a:pPr>
            <a:r>
              <a:rPr lang="en" sz="2300">
                <a:solidFill>
                  <a:srgbClr val="FFFFFF"/>
                </a:solidFill>
              </a:rPr>
              <a:t>Is a dystopian society possible in reality? What is a current or historical example of a dystopia?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268250"/>
            <a:ext cx="8520600" cy="58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4500"/>
              <a:t>Pre-Reading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194025"/>
            <a:ext cx="8412300" cy="3375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2300">
                <a:solidFill>
                  <a:srgbClr val="FFFFFF"/>
                </a:solidFill>
              </a:rPr>
              <a:t>5.	Choose one of the problems facing society that you mentioned for question one. How would you alter society to fix that problem? </a:t>
            </a:r>
            <a:br>
              <a:rPr lang="en" sz="2300">
                <a:solidFill>
                  <a:srgbClr val="FFFFFF"/>
                </a:solidFill>
              </a:rPr>
            </a:br>
            <a:r>
              <a:rPr lang="en" sz="2300">
                <a:solidFill>
                  <a:srgbClr val="FFFFFF"/>
                </a:solidFill>
              </a:rPr>
              <a:t>Be creative and inventive in your solution, and write specifically how you would alter society and how the changes would fix the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268250"/>
            <a:ext cx="8520600" cy="5832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" sz="4500"/>
              <a:t>“Harrison Bergeron”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194025"/>
            <a:ext cx="8412300" cy="33750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" sz="2300">
                <a:solidFill>
                  <a:srgbClr val="FFFFFF"/>
                </a:solidFill>
              </a:rPr>
              <a:t>First assignment on Google Classroom.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sz="2300">
                <a:solidFill>
                  <a:srgbClr val="FFFFFF"/>
                </a:solidFill>
              </a:rPr>
              <a:t>Text has questions to answer as we read. We will discuss these, but you must write your own answers down.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On-screen Show (16:9)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Dark</vt:lpstr>
      <vt:lpstr>New Unit: Thematic connections</vt:lpstr>
      <vt:lpstr>New Unit: Thematic connections</vt:lpstr>
      <vt:lpstr>Pre-Reading</vt:lpstr>
      <vt:lpstr>Pre-Reading</vt:lpstr>
      <vt:lpstr>“Harrison Bergeron”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Unit: Thematic connections</dc:title>
  <cp:lastModifiedBy>Genova, Ashley</cp:lastModifiedBy>
  <cp:revision>1</cp:revision>
  <dcterms:modified xsi:type="dcterms:W3CDTF">2018-01-03T16:36:15Z</dcterms:modified>
</cp:coreProperties>
</file>