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Source Sans Pro" panose="020B0604020202020204" charset="0"/>
      <p:regular r:id="rId8"/>
      <p:bold r:id="rId9"/>
      <p:italic r:id="rId10"/>
      <p:boldItalic r:id="rId11"/>
    </p:embeddedFont>
    <p:embeddedFont>
      <p:font typeface="Raleway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are going to go over some judicial terms that are important to the play.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GIve an example of bias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Scholars give example of a case, identify prosecution/defendant.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Name a case when “beyond reasonable doubt” might have led to a “not guilty” verdict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167725"/>
            <a:ext cx="8520600" cy="670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/>
              <a:t>Tuesday, Oct. 31, 2017 Warm-up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838525"/>
            <a:ext cx="8520600" cy="373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Please complete the “Twelve Angry Men” anticipation guide instead of doing a journal. Hold onto this paper. Don’t worry about the number in the corner.</a:t>
            </a:r>
            <a:br>
              <a:rPr lang="en" sz="2000">
                <a:solidFill>
                  <a:srgbClr val="000000"/>
                </a:solidFill>
              </a:rPr>
            </a:br>
            <a:endParaRPr lang="en" sz="2000">
              <a:solidFill>
                <a:srgbClr val="000000"/>
              </a:solidFill>
            </a:endParaRPr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First block: Make sure you get your new JMA Day sheet from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434400" y="508500"/>
            <a:ext cx="8275200" cy="1578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 to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“Twelve Angry Men”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67725"/>
            <a:ext cx="8520600" cy="670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700"/>
              <a:t>Things to know before reading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838525"/>
            <a:ext cx="8520600" cy="373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Play shows jury’s deliberation as jurors examine the evidence.  </a:t>
            </a:r>
            <a:r>
              <a:rPr lang="en" sz="1900" b="1" dirty="0">
                <a:solidFill>
                  <a:srgbClr val="000000"/>
                </a:solidFill>
              </a:rPr>
              <a:t>Deliberation </a:t>
            </a:r>
            <a:r>
              <a:rPr lang="en" sz="1900" dirty="0">
                <a:solidFill>
                  <a:srgbClr val="000000"/>
                </a:solidFill>
              </a:rPr>
              <a:t>is the discussion a jury has to determine guilt.</a:t>
            </a:r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U.S. has a jury of 12, usually randomly picked with tweaks to ensure as little bias as possible. </a:t>
            </a:r>
            <a:r>
              <a:rPr lang="en" sz="1900" b="1" dirty="0">
                <a:solidFill>
                  <a:srgbClr val="000000"/>
                </a:solidFill>
              </a:rPr>
              <a:t>Bias</a:t>
            </a:r>
            <a:r>
              <a:rPr lang="en" sz="1900" dirty="0">
                <a:solidFill>
                  <a:srgbClr val="000000"/>
                </a:solidFill>
              </a:rPr>
              <a:t> is prejudice in favor or against one thing, person or group compared with another, usually considered to be an unfair or unjust view.</a:t>
            </a:r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Jury must reach an agreement, or it is called a “hung jury.” </a:t>
            </a:r>
            <a:r>
              <a:rPr lang="en" sz="1900" b="1" dirty="0">
                <a:solidFill>
                  <a:srgbClr val="000000"/>
                </a:solidFill>
              </a:rPr>
              <a:t>Hung jury </a:t>
            </a:r>
            <a:r>
              <a:rPr lang="en" sz="1900" dirty="0">
                <a:solidFill>
                  <a:srgbClr val="000000"/>
                </a:solidFill>
              </a:rPr>
              <a:t>cannot reach agreement of a verdict. </a:t>
            </a:r>
            <a:r>
              <a:rPr lang="en" sz="1900" b="1" dirty="0">
                <a:solidFill>
                  <a:srgbClr val="000000"/>
                </a:solidFill>
              </a:rPr>
              <a:t>Verdict </a:t>
            </a:r>
            <a:r>
              <a:rPr lang="en" sz="1900" dirty="0">
                <a:solidFill>
                  <a:srgbClr val="000000"/>
                </a:solidFill>
              </a:rPr>
              <a:t>is guilty or not guilty.</a:t>
            </a:r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Jury </a:t>
            </a:r>
            <a:r>
              <a:rPr lang="en" sz="1900" b="1" dirty="0">
                <a:solidFill>
                  <a:srgbClr val="000000"/>
                </a:solidFill>
              </a:rPr>
              <a:t>foreman </a:t>
            </a:r>
            <a:r>
              <a:rPr lang="en" sz="1900" dirty="0">
                <a:solidFill>
                  <a:srgbClr val="000000"/>
                </a:solidFill>
              </a:rPr>
              <a:t>is a head juror. He/she has responsibility of keeping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/>
              <a:t>Things to know before reading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619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10526"/>
            </a:pPr>
            <a:r>
              <a:rPr lang="en" sz="1900" b="1" dirty="0">
                <a:solidFill>
                  <a:schemeClr val="dk2"/>
                </a:solidFill>
              </a:rPr>
              <a:t>Defendant </a:t>
            </a:r>
            <a:r>
              <a:rPr lang="en" sz="1900" dirty="0">
                <a:solidFill>
                  <a:schemeClr val="dk2"/>
                </a:solidFill>
              </a:rPr>
              <a:t>is the one accused of a crime. </a:t>
            </a:r>
            <a:r>
              <a:rPr lang="en" sz="1900" b="1" dirty="0">
                <a:solidFill>
                  <a:schemeClr val="dk2"/>
                </a:solidFill>
              </a:rPr>
              <a:t>Prosecution </a:t>
            </a:r>
            <a:r>
              <a:rPr lang="en" sz="1900" dirty="0">
                <a:solidFill>
                  <a:schemeClr val="dk2"/>
                </a:solidFill>
              </a:rPr>
              <a:t>is the government trying to prove the defendant committed the crime.</a:t>
            </a:r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900" dirty="0">
                <a:solidFill>
                  <a:schemeClr val="dk2"/>
                </a:solidFill>
              </a:rPr>
              <a:t>Prosecution has “</a:t>
            </a:r>
            <a:r>
              <a:rPr lang="en" sz="1900" b="1" dirty="0">
                <a:solidFill>
                  <a:schemeClr val="dk2"/>
                </a:solidFill>
              </a:rPr>
              <a:t>burden of proof,</a:t>
            </a:r>
            <a:r>
              <a:rPr lang="en" sz="1900" dirty="0">
                <a:solidFill>
                  <a:schemeClr val="dk2"/>
                </a:solidFill>
              </a:rPr>
              <a:t>” or responsibility to show proof of debatable facts. The defendant technically doesn’t need to do or say anything to be considered innocent (but showing proof helps).</a:t>
            </a:r>
          </a:p>
          <a:p>
            <a:pPr marL="457200" lvl="0" indent="-34925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900" dirty="0">
                <a:solidFill>
                  <a:schemeClr val="dk2"/>
                </a:solidFill>
              </a:rPr>
              <a:t>Jury must decide if defendant is guilty “</a:t>
            </a:r>
            <a:r>
              <a:rPr lang="en" sz="1900" b="1" dirty="0">
                <a:solidFill>
                  <a:schemeClr val="dk2"/>
                </a:solidFill>
              </a:rPr>
              <a:t>beyond reasonable doubt</a:t>
            </a:r>
            <a:r>
              <a:rPr lang="en" sz="1900" dirty="0">
                <a:solidFill>
                  <a:schemeClr val="dk2"/>
                </a:solidFill>
              </a:rPr>
              <a:t>.” That means that the evidence presents little to no chance that the defendant did not commit the crime, thus, there is LITTLE TO NO doubt.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/>
              <a:t>Important note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92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In this play, a verdict of guilt automatically means the death penalty for the defendant, which was normal </a:t>
            </a:r>
            <a:r>
              <a:rPr lang="en" sz="1900" dirty="0" smtClean="0">
                <a:solidFill>
                  <a:srgbClr val="000000"/>
                </a:solidFill>
              </a:rPr>
              <a:t>for murder </a:t>
            </a:r>
            <a:r>
              <a:rPr lang="en" sz="1900" dirty="0">
                <a:solidFill>
                  <a:srgbClr val="000000"/>
                </a:solidFill>
              </a:rPr>
              <a:t>trials in the late 1950s.</a:t>
            </a:r>
          </a:p>
          <a:p>
            <a:pPr marL="457200" lvl="0" indent="-34925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900" dirty="0">
                <a:solidFill>
                  <a:srgbClr val="000000"/>
                </a:solidFill>
              </a:rPr>
              <a:t>In today’s courtrooms when the death penalty is possible, two trials are held: one to reach a verdict and another to debate the punishment, the death penalty or life in prison.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Source Sans Pro</vt:lpstr>
      <vt:lpstr>Arial</vt:lpstr>
      <vt:lpstr>Raleway</vt:lpstr>
      <vt:lpstr>Plum</vt:lpstr>
      <vt:lpstr>Tuesday, Oct. 31, 2017 Warm-up</vt:lpstr>
      <vt:lpstr>Introduction to  “Twelve Angry Men”</vt:lpstr>
      <vt:lpstr>Things to know before reading</vt:lpstr>
      <vt:lpstr>Things to know before reading</vt:lpstr>
      <vt:lpstr>Important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Oct. 31, 2017 Warm-up</dc:title>
  <dc:creator>Genova, Ashley</dc:creator>
  <cp:lastModifiedBy>Genova, Ashley</cp:lastModifiedBy>
  <cp:revision>1</cp:revision>
  <dcterms:modified xsi:type="dcterms:W3CDTF">2017-10-31T20:10:31Z</dcterms:modified>
</cp:coreProperties>
</file>