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matic SC"/>
      <p:regular r:id="rId12"/>
      <p:bold r:id="rId13"/>
    </p:embeddedFont>
    <p:embeddedFont>
      <p:font typeface="Source Code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ourceCodePro-bold.fntdata"/><Relationship Id="rId14" Type="http://schemas.openxmlformats.org/officeDocument/2006/relationships/font" Target="fonts/SourceCodePr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wrap="square"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wrap="square"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wrap="square"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wrap="square"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wrap="square"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3"/>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wrap="square"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wrap="square"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911025" y="630225"/>
            <a:ext cx="7792200" cy="1054500"/>
          </a:xfrm>
          <a:prstGeom prst="rect">
            <a:avLst/>
          </a:prstGeom>
        </p:spPr>
        <p:txBody>
          <a:bodyPr anchorCtr="0" anchor="ctr" bIns="91425" lIns="91425" rIns="91425" wrap="square" tIns="91425">
            <a:noAutofit/>
          </a:bodyPr>
          <a:lstStyle/>
          <a:p>
            <a:pPr lvl="0">
              <a:spcBef>
                <a:spcPts val="0"/>
              </a:spcBef>
              <a:buNone/>
            </a:pPr>
            <a:r>
              <a:rPr lang="en" sz="4600"/>
              <a:t>Literary Analysis Book Response</a:t>
            </a:r>
          </a:p>
        </p:txBody>
      </p:sp>
      <p:sp>
        <p:nvSpPr>
          <p:cNvPr id="57" name="Shape 57"/>
          <p:cNvSpPr txBox="1"/>
          <p:nvPr>
            <p:ph idx="1" type="subTitle"/>
          </p:nvPr>
        </p:nvSpPr>
        <p:spPr>
          <a:xfrm>
            <a:off x="929575" y="1870250"/>
            <a:ext cx="7792200" cy="3121200"/>
          </a:xfrm>
          <a:prstGeom prst="rect">
            <a:avLst/>
          </a:prstGeom>
        </p:spPr>
        <p:txBody>
          <a:bodyPr anchorCtr="0" anchor="ctr" bIns="91425" lIns="91425" rIns="91425" wrap="square" tIns="91425">
            <a:noAutofit/>
          </a:bodyPr>
          <a:lstStyle/>
          <a:p>
            <a:pPr lvl="0">
              <a:spcBef>
                <a:spcPts val="0"/>
              </a:spcBef>
              <a:buNone/>
            </a:pPr>
            <a:r>
              <a:t/>
            </a:r>
            <a:endParaRPr/>
          </a:p>
          <a:p>
            <a:pPr lvl="0">
              <a:spcBef>
                <a:spcPts val="0"/>
              </a:spcBef>
              <a:buNone/>
            </a:pPr>
            <a:r>
              <a:t/>
            </a:r>
            <a:endParaRPr/>
          </a:p>
          <a:p>
            <a:pPr lvl="0">
              <a:spcBef>
                <a:spcPts val="0"/>
              </a:spcBef>
              <a:buNone/>
            </a:pPr>
            <a:r>
              <a:rPr lang="en"/>
              <a:t>Due the 15th of each month</a:t>
            </a:r>
          </a:p>
          <a:p>
            <a:pPr lvl="0">
              <a:spcBef>
                <a:spcPts val="0"/>
              </a:spcBef>
              <a:buNone/>
            </a:pPr>
            <a:r>
              <a:rPr lang="en"/>
              <a:t>October- Diverse Book Choice</a:t>
            </a:r>
          </a:p>
          <a:p>
            <a:pPr lvl="0">
              <a:spcBef>
                <a:spcPts val="0"/>
              </a:spcBef>
              <a:buNone/>
            </a:pPr>
            <a:r>
              <a:rPr lang="en"/>
              <a:t>November- Choice</a:t>
            </a:r>
          </a:p>
          <a:p>
            <a:pPr lvl="0">
              <a:spcBef>
                <a:spcPts val="0"/>
              </a:spcBef>
              <a:buNone/>
            </a:pPr>
            <a:r>
              <a:rPr lang="en"/>
              <a:t>December- Community Service Book</a:t>
            </a:r>
          </a:p>
          <a:p>
            <a:pPr lvl="0">
              <a:spcBef>
                <a:spcPts val="0"/>
              </a:spcBef>
              <a:buNone/>
            </a:pPr>
            <a:r>
              <a:rPr lang="en"/>
              <a:t>January- Banned Book</a:t>
            </a:r>
          </a:p>
          <a:p>
            <a:pPr lvl="0">
              <a:spcBef>
                <a:spcPts val="0"/>
              </a:spcBef>
              <a:buNone/>
            </a:pPr>
            <a:r>
              <a:rPr lang="en"/>
              <a:t>February- Choice</a:t>
            </a:r>
          </a:p>
          <a:p>
            <a:pPr lvl="0">
              <a:spcBef>
                <a:spcPts val="0"/>
              </a:spcBef>
              <a:buNone/>
            </a:pPr>
            <a:r>
              <a:rPr lang="en"/>
              <a:t>March- Choice</a:t>
            </a:r>
          </a:p>
          <a:p>
            <a:pPr lvl="0">
              <a:spcBef>
                <a:spcPts val="0"/>
              </a:spcBef>
              <a:buNone/>
            </a:pPr>
            <a:r>
              <a:rPr lang="en"/>
              <a:t>April- Poetry Collection</a:t>
            </a:r>
          </a:p>
          <a:p>
            <a:pPr lvl="0">
              <a:spcBef>
                <a:spcPts val="0"/>
              </a:spcBef>
              <a:buNone/>
            </a:pPr>
            <a:r>
              <a:rPr lang="en"/>
              <a:t>May- Choice</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Purpose of Literary Analysis</a:t>
            </a:r>
          </a:p>
        </p:txBody>
      </p:sp>
      <p:sp>
        <p:nvSpPr>
          <p:cNvPr id="63" name="Shape 63"/>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t/>
            </a:r>
            <a:endParaRPr/>
          </a:p>
          <a:p>
            <a:pPr lvl="0">
              <a:spcBef>
                <a:spcPts val="0"/>
              </a:spcBef>
              <a:buNone/>
            </a:pPr>
            <a:r>
              <a:rPr lang="en"/>
              <a:t>English/ Language Arts is designed to improve your skills as a reader, writer, and communicator. The literature analysis will strengthen your skills as a critical thinker.  It is not enough to simply restate what you are reading.  Instead, a literary analysis allows you to actively engage with the text.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Step One	</a:t>
            </a:r>
          </a:p>
        </p:txBody>
      </p:sp>
      <p:sp>
        <p:nvSpPr>
          <p:cNvPr id="69" name="Shape 69"/>
          <p:cNvSpPr txBox="1"/>
          <p:nvPr>
            <p:ph idx="1" type="body"/>
          </p:nvPr>
        </p:nvSpPr>
        <p:spPr>
          <a:xfrm>
            <a:off x="311700" y="1228675"/>
            <a:ext cx="8520600" cy="3914700"/>
          </a:xfrm>
          <a:prstGeom prst="rect">
            <a:avLst/>
          </a:prstGeom>
        </p:spPr>
        <p:txBody>
          <a:bodyPr anchorCtr="0" anchor="t" bIns="91425" lIns="91425" rIns="91425" wrap="square" tIns="91425">
            <a:noAutofit/>
          </a:bodyPr>
          <a:lstStyle/>
          <a:p>
            <a:pPr lvl="0">
              <a:spcBef>
                <a:spcPts val="0"/>
              </a:spcBef>
              <a:buNone/>
            </a:pPr>
            <a:r>
              <a:rPr lang="en"/>
              <a:t>Read a good book towards your forty book challenge.  Keep in mind that your analysis should follow the schedule below:</a:t>
            </a:r>
          </a:p>
          <a:p>
            <a:pPr lvl="0">
              <a:spcBef>
                <a:spcPts val="0"/>
              </a:spcBef>
              <a:buNone/>
            </a:pPr>
            <a:r>
              <a:rPr lang="en" sz="1700"/>
              <a:t>October- Diverse							April- Poetry Collection</a:t>
            </a:r>
          </a:p>
          <a:p>
            <a:pPr lvl="0">
              <a:spcBef>
                <a:spcPts val="0"/>
              </a:spcBef>
              <a:buNone/>
            </a:pPr>
            <a:r>
              <a:rPr lang="en" sz="1700"/>
              <a:t>November- Choice                       May- Choice</a:t>
            </a:r>
          </a:p>
          <a:p>
            <a:pPr lvl="0">
              <a:spcBef>
                <a:spcPts val="0"/>
              </a:spcBef>
              <a:buNone/>
            </a:pPr>
            <a:r>
              <a:rPr lang="en" sz="1700"/>
              <a:t>December- Community Service Book</a:t>
            </a:r>
          </a:p>
          <a:p>
            <a:pPr lvl="0">
              <a:spcBef>
                <a:spcPts val="0"/>
              </a:spcBef>
              <a:buNone/>
            </a:pPr>
            <a:r>
              <a:rPr lang="en" sz="1700"/>
              <a:t>January- Banned Book</a:t>
            </a:r>
          </a:p>
          <a:p>
            <a:pPr lvl="0">
              <a:spcBef>
                <a:spcPts val="0"/>
              </a:spcBef>
              <a:buNone/>
            </a:pPr>
            <a:r>
              <a:rPr lang="en" sz="1700"/>
              <a:t>February- Choice</a:t>
            </a:r>
          </a:p>
          <a:p>
            <a:pPr lvl="0">
              <a:spcBef>
                <a:spcPts val="0"/>
              </a:spcBef>
              <a:buNone/>
            </a:pPr>
            <a:r>
              <a:rPr lang="en" sz="1700"/>
              <a:t>March- Choice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Step Two</a:t>
            </a:r>
          </a:p>
        </p:txBody>
      </p:sp>
      <p:sp>
        <p:nvSpPr>
          <p:cNvPr id="75" name="Shape 75"/>
          <p:cNvSpPr txBox="1"/>
          <p:nvPr>
            <p:ph idx="1" type="body"/>
          </p:nvPr>
        </p:nvSpPr>
        <p:spPr>
          <a:xfrm>
            <a:off x="311700" y="1228675"/>
            <a:ext cx="8520600" cy="3608700"/>
          </a:xfrm>
          <a:prstGeom prst="rect">
            <a:avLst/>
          </a:prstGeom>
        </p:spPr>
        <p:txBody>
          <a:bodyPr anchorCtr="0" anchor="t" bIns="91425" lIns="91425" rIns="91425" wrap="square" tIns="91425">
            <a:noAutofit/>
          </a:bodyPr>
          <a:lstStyle/>
          <a:p>
            <a:pPr lvl="0">
              <a:spcBef>
                <a:spcPts val="0"/>
              </a:spcBef>
              <a:buNone/>
            </a:pPr>
            <a:r>
              <a:rPr lang="en"/>
              <a:t>What’s the point you are trying to make with your essay?  This will help develop your thesis statement (a thesis statement is the overall POINT of your essay).</a:t>
            </a:r>
          </a:p>
          <a:p>
            <a:pPr lvl="0">
              <a:spcBef>
                <a:spcPts val="0"/>
              </a:spcBef>
              <a:buNone/>
            </a:pPr>
            <a:br>
              <a:rPr lang="en"/>
            </a:br>
            <a:r>
              <a:rPr lang="en"/>
              <a:t>Characters              Tone               Irony</a:t>
            </a:r>
          </a:p>
          <a:p>
            <a:pPr lvl="0">
              <a:spcBef>
                <a:spcPts val="0"/>
              </a:spcBef>
              <a:buNone/>
            </a:pPr>
            <a:r>
              <a:rPr lang="en"/>
              <a:t>Plot                    Suspense           Conflict</a:t>
            </a:r>
          </a:p>
          <a:p>
            <a:pPr lvl="0">
              <a:spcBef>
                <a:spcPts val="0"/>
              </a:spcBef>
              <a:buNone/>
            </a:pPr>
            <a:r>
              <a:rPr lang="en"/>
              <a:t>Setting                 Symbolism          Point of View</a:t>
            </a:r>
          </a:p>
          <a:p>
            <a:pPr lvl="0">
              <a:spcBef>
                <a:spcPts val="0"/>
              </a:spcBef>
              <a:buNone/>
            </a:pPr>
            <a:r>
              <a:rPr lang="en"/>
              <a:t>Theme                   Historical Context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Step three</a:t>
            </a:r>
          </a:p>
        </p:txBody>
      </p:sp>
      <p:sp>
        <p:nvSpPr>
          <p:cNvPr id="81" name="Shape 81"/>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rPr lang="en"/>
              <a:t>Focus your topic.</a:t>
            </a:r>
          </a:p>
          <a:p>
            <a:pPr lvl="0">
              <a:spcBef>
                <a:spcPts val="0"/>
              </a:spcBef>
              <a:buNone/>
            </a:pPr>
            <a:r>
              <a:rPr lang="en"/>
              <a:t>Why is the particular literary element of particular importance in your chosen reading?  How does this element relate to the world?  The human condition?  In other words, why should your reader even care??????</a:t>
            </a:r>
          </a:p>
          <a:p>
            <a:pPr lvl="0">
              <a:spcBef>
                <a:spcPts val="0"/>
              </a:spcBef>
              <a:buNone/>
            </a:pPr>
            <a:r>
              <a:rPr lang="en"/>
              <a:t>Use this information to develop your thesis statement.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Step four</a:t>
            </a:r>
          </a:p>
        </p:txBody>
      </p:sp>
      <p:sp>
        <p:nvSpPr>
          <p:cNvPr id="87" name="Shape 87"/>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rPr lang="en"/>
              <a:t>Gather text evidence.</a:t>
            </a:r>
          </a:p>
          <a:p>
            <a:pPr lvl="0" rtl="0">
              <a:spcBef>
                <a:spcPts val="0"/>
              </a:spcBef>
              <a:buNone/>
            </a:pPr>
            <a:r>
              <a:rPr lang="en"/>
              <a:t>Look back at your story and find proof that what you stated as your thesis is, in fact, true.  This not a summary of the book!  Instead, take the evidence and</a:t>
            </a:r>
          </a:p>
          <a:p>
            <a:pPr indent="-342900" lvl="0" marL="457200" rtl="0">
              <a:spcBef>
                <a:spcPts val="0"/>
              </a:spcBef>
              <a:spcAft>
                <a:spcPts val="0"/>
              </a:spcAft>
            </a:pPr>
            <a:r>
              <a:rPr lang="en"/>
              <a:t>Introduce what happened in the story</a:t>
            </a:r>
          </a:p>
          <a:p>
            <a:pPr indent="-342900" lvl="0" marL="457200" rtl="0">
              <a:spcBef>
                <a:spcPts val="0"/>
              </a:spcBef>
              <a:spcAft>
                <a:spcPts val="0"/>
              </a:spcAft>
            </a:pPr>
            <a:r>
              <a:rPr lang="en"/>
              <a:t>Provide evidence (use quotations or paraphrase plot events) that prove the above evidence is important </a:t>
            </a:r>
          </a:p>
          <a:p>
            <a:pPr indent="-342900" lvl="0" marL="457200" rtl="0">
              <a:spcBef>
                <a:spcPts val="0"/>
              </a:spcBef>
            </a:pPr>
            <a:r>
              <a:rPr lang="en"/>
              <a:t>ANALYZE  the events; analyzing explains </a:t>
            </a:r>
            <a:r>
              <a:rPr i="1" lang="en"/>
              <a:t>WHY</a:t>
            </a:r>
            <a:r>
              <a:rPr lang="en"/>
              <a:t> it is important (FYI- because it is good is not analyzing)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600" cy="801000"/>
          </a:xfrm>
          <a:prstGeom prst="rect">
            <a:avLst/>
          </a:prstGeom>
        </p:spPr>
        <p:txBody>
          <a:bodyPr anchorCtr="0" anchor="t" bIns="91425" lIns="91425" rIns="91425" wrap="square" tIns="91425">
            <a:noAutofit/>
          </a:bodyPr>
          <a:lstStyle/>
          <a:p>
            <a:pPr lvl="0">
              <a:spcBef>
                <a:spcPts val="0"/>
              </a:spcBef>
              <a:buNone/>
            </a:pPr>
            <a:r>
              <a:rPr lang="en"/>
              <a:t>Step Five</a:t>
            </a:r>
          </a:p>
        </p:txBody>
      </p:sp>
      <p:sp>
        <p:nvSpPr>
          <p:cNvPr id="93" name="Shape 93"/>
          <p:cNvSpPr txBox="1"/>
          <p:nvPr>
            <p:ph idx="1" type="body"/>
          </p:nvPr>
        </p:nvSpPr>
        <p:spPr>
          <a:xfrm>
            <a:off x="311700" y="1228675"/>
            <a:ext cx="8520600" cy="3340200"/>
          </a:xfrm>
          <a:prstGeom prst="rect">
            <a:avLst/>
          </a:prstGeom>
        </p:spPr>
        <p:txBody>
          <a:bodyPr anchorCtr="0" anchor="t" bIns="91425" lIns="91425" rIns="91425" wrap="square" tIns="91425">
            <a:noAutofit/>
          </a:bodyPr>
          <a:lstStyle/>
          <a:p>
            <a:pPr lvl="0">
              <a:spcBef>
                <a:spcPts val="0"/>
              </a:spcBef>
              <a:buNone/>
            </a:pPr>
            <a:r>
              <a:rPr lang="en"/>
              <a:t>Now, the fun stuff……..</a:t>
            </a:r>
          </a:p>
          <a:p>
            <a:pPr lvl="0">
              <a:spcBef>
                <a:spcPts val="0"/>
              </a:spcBef>
              <a:buNone/>
            </a:pPr>
            <a:r>
              <a:rPr lang="en"/>
              <a:t>Let’s make an introduction.  Ms. Dicker is reading 90 of these!  Show her why your essay is different and important!  Make her </a:t>
            </a:r>
            <a:r>
              <a:rPr i="1" lang="en"/>
              <a:t>want </a:t>
            </a:r>
            <a:r>
              <a:rPr lang="en"/>
              <a:t>to read it!</a:t>
            </a:r>
          </a:p>
          <a:p>
            <a:pPr lvl="0">
              <a:spcBef>
                <a:spcPts val="0"/>
              </a:spcBef>
              <a:buNone/>
            </a:pPr>
            <a:r>
              <a:rPr lang="en"/>
              <a:t>Finally, a conclusion.  A strong conclusion outlines the main idea of the essay, but provides a real live solution to a problem!</a:t>
            </a:r>
          </a:p>
          <a:p>
            <a:pPr lvl="0">
              <a:spcBef>
                <a:spcPts val="0"/>
              </a:spcBef>
              <a:buNone/>
            </a:pPr>
            <a:br>
              <a:rPr lang="en"/>
            </a:b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